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8"/>
  </p:notesMasterIdLst>
  <p:sldIdLst>
    <p:sldId id="366" r:id="rId2"/>
    <p:sldId id="365" r:id="rId3"/>
    <p:sldId id="367" r:id="rId4"/>
    <p:sldId id="368" r:id="rId5"/>
    <p:sldId id="357" r:id="rId6"/>
    <p:sldId id="358" r:id="rId7"/>
    <p:sldId id="359" r:id="rId8"/>
    <p:sldId id="360" r:id="rId9"/>
    <p:sldId id="361" r:id="rId10"/>
    <p:sldId id="362" r:id="rId11"/>
    <p:sldId id="370" r:id="rId12"/>
    <p:sldId id="353" r:id="rId13"/>
    <p:sldId id="371" r:id="rId14"/>
    <p:sldId id="372" r:id="rId15"/>
    <p:sldId id="373" r:id="rId16"/>
    <p:sldId id="3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66" d="100"/>
          <a:sy n="66"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96B3D-36A1-4A5B-ACDA-EFB84A73B317}" type="datetimeFigureOut">
              <a:rPr lang="en-US" smtClean="0"/>
              <a:pPr/>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26617-E31B-4A4E-8CDC-FD6226DC45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69899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8933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104638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6046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9553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ABE77F-2E17-4395-95CE-E91080383392}"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84060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ABE77F-2E17-4395-95CE-E91080383392}"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106911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156070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57844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98394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88735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ABE77F-2E17-4395-95CE-E9108038339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83407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ABE77F-2E17-4395-95CE-E91080383392}"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4607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BE77F-2E17-4395-95CE-E91080383392}"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52235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6ABE77F-2E17-4395-95CE-E91080383392}"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62172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44271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424096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6ABE77F-2E17-4395-95CE-E91080383392}" type="datetimeFigureOut">
              <a:rPr lang="en-US" smtClean="0"/>
              <a:pPr/>
              <a:t>4/14/2020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74398964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Christian_Thoms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447800"/>
            <a:ext cx="5917679" cy="2550877"/>
          </a:xfrm>
        </p:spPr>
        <p:txBody>
          <a:bodyPr/>
          <a:lstStyle/>
          <a:p>
            <a:pPr algn="ctr"/>
            <a:r>
              <a:rPr lang="en-US" sz="3600" dirty="0" smtClean="0"/>
              <a:t>LECTURE 1</a:t>
            </a:r>
            <a:br>
              <a:rPr lang="en-US" sz="3600" dirty="0" smtClean="0"/>
            </a:br>
            <a:r>
              <a:rPr lang="en-US" sz="3600" dirty="0" smtClean="0"/>
              <a:t>HISTORY OF CIVILIZATION AND GROWTH OF COMMUNITIES</a:t>
            </a:r>
            <a:endParaRPr lang="en-US" sz="3600" dirty="0"/>
          </a:p>
        </p:txBody>
      </p:sp>
      <p:sp>
        <p:nvSpPr>
          <p:cNvPr id="3" name="Subtitle 2"/>
          <p:cNvSpPr>
            <a:spLocks noGrp="1"/>
          </p:cNvSpPr>
          <p:nvPr>
            <p:ph type="subTitle" idx="1"/>
          </p:nvPr>
        </p:nvSpPr>
        <p:spPr>
          <a:xfrm>
            <a:off x="1676400" y="4343400"/>
            <a:ext cx="5917679" cy="861420"/>
          </a:xfrm>
        </p:spPr>
        <p:txBody>
          <a:bodyPr/>
          <a:lstStyle/>
          <a:p>
            <a:pPr algn="ctr"/>
            <a:r>
              <a:rPr lang="en-US" dirty="0" smtClean="0"/>
              <a:t>HISTORY OF URBAN PLANNING</a:t>
            </a:r>
            <a:endParaRPr lang="en-US" dirty="0"/>
          </a:p>
        </p:txBody>
      </p:sp>
    </p:spTree>
    <p:extLst>
      <p:ext uri="{BB962C8B-B14F-4D97-AF65-F5344CB8AC3E}">
        <p14:creationId xmlns:p14="http://schemas.microsoft.com/office/powerpoint/2010/main" val="385161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3200" dirty="0"/>
              <a:t>To Be Continue…..</a:t>
            </a:r>
          </a:p>
        </p:txBody>
      </p:sp>
      <p:sp>
        <p:nvSpPr>
          <p:cNvPr id="2" name="Content Placeholder 1"/>
          <p:cNvSpPr>
            <a:spLocks noGrp="1"/>
          </p:cNvSpPr>
          <p:nvPr>
            <p:ph idx="1"/>
          </p:nvPr>
        </p:nvSpPr>
        <p:spPr>
          <a:xfrm>
            <a:off x="609600" y="2209800"/>
            <a:ext cx="8229600" cy="4864291"/>
          </a:xfrm>
        </p:spPr>
        <p:txBody>
          <a:bodyPr/>
          <a:lstStyle/>
          <a:p>
            <a:r>
              <a:rPr lang="en-US" sz="2400" b="1" dirty="0" smtClean="0">
                <a:solidFill>
                  <a:schemeClr val="accent2"/>
                </a:solidFill>
              </a:rPr>
              <a:t>CHRACTERSTICS OF NEOLITHIC CIVILIZATION</a:t>
            </a:r>
          </a:p>
          <a:p>
            <a:pPr marL="624078" indent="-514350">
              <a:buAutoNum type="arabicPeriod"/>
            </a:pPr>
            <a:r>
              <a:rPr lang="en-US" sz="2400" dirty="0" smtClean="0">
                <a:solidFill>
                  <a:schemeClr val="tx1"/>
                </a:solidFill>
              </a:rPr>
              <a:t>Advanced Cities (Centers for Trade)</a:t>
            </a:r>
          </a:p>
          <a:p>
            <a:pPr marL="624078" indent="-514350">
              <a:buAutoNum type="arabicPeriod"/>
            </a:pPr>
            <a:r>
              <a:rPr lang="en-US" sz="2400" dirty="0" smtClean="0">
                <a:solidFill>
                  <a:schemeClr val="tx1"/>
                </a:solidFill>
              </a:rPr>
              <a:t>Specialized Workers</a:t>
            </a:r>
          </a:p>
          <a:p>
            <a:pPr marL="624078" indent="-514350">
              <a:buAutoNum type="arabicPeriod"/>
            </a:pPr>
            <a:r>
              <a:rPr lang="en-US" sz="2400" dirty="0" smtClean="0">
                <a:solidFill>
                  <a:schemeClr val="tx1"/>
                </a:solidFill>
              </a:rPr>
              <a:t>Complex Institutions (government, Religion and Economy)</a:t>
            </a:r>
          </a:p>
          <a:p>
            <a:pPr marL="624078" indent="-514350">
              <a:buAutoNum type="arabicPeriod"/>
            </a:pPr>
            <a:r>
              <a:rPr lang="en-US" sz="2400" dirty="0" smtClean="0">
                <a:solidFill>
                  <a:schemeClr val="tx1"/>
                </a:solidFill>
              </a:rPr>
              <a:t>Record Keeping</a:t>
            </a:r>
          </a:p>
          <a:p>
            <a:pPr marL="624078" indent="-514350">
              <a:buAutoNum type="arabicPeriod"/>
            </a:pPr>
            <a:r>
              <a:rPr lang="en-US" sz="2400" dirty="0" smtClean="0">
                <a:solidFill>
                  <a:schemeClr val="tx1"/>
                </a:solidFill>
              </a:rPr>
              <a:t>Advanced Technology</a:t>
            </a:r>
          </a:p>
          <a:p>
            <a:pPr marL="624078" indent="-514350">
              <a:buAutoNum type="arabicPeriod"/>
            </a:pPr>
            <a:r>
              <a:rPr lang="en-US" sz="2400" dirty="0" smtClean="0">
                <a:solidFill>
                  <a:schemeClr val="tx1"/>
                </a:solidFill>
              </a:rPr>
              <a:t>System of Government</a:t>
            </a:r>
          </a:p>
          <a:p>
            <a:pPr marL="624078" indent="-514350">
              <a:buAutoNum type="arabicPeriod"/>
            </a:pPr>
            <a:r>
              <a:rPr lang="en-US" sz="2400" dirty="0" smtClean="0">
                <a:solidFill>
                  <a:schemeClr val="tx1"/>
                </a:solidFill>
              </a:rPr>
              <a:t>Written Language</a:t>
            </a:r>
            <a:endParaRPr lang="en-US" sz="2400" dirty="0">
              <a:solidFill>
                <a:schemeClr val="tx1"/>
              </a:solidFill>
            </a:endParaRPr>
          </a:p>
          <a:p>
            <a:endParaRPr lang="en-US" dirty="0"/>
          </a:p>
        </p:txBody>
      </p:sp>
    </p:spTree>
    <p:extLst>
      <p:ext uri="{BB962C8B-B14F-4D97-AF65-F5344CB8AC3E}">
        <p14:creationId xmlns:p14="http://schemas.microsoft.com/office/powerpoint/2010/main" val="73048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BRONZE AGE</a:t>
            </a:r>
            <a:endParaRPr lang="en-US" dirty="0"/>
          </a:p>
        </p:txBody>
      </p:sp>
      <p:sp>
        <p:nvSpPr>
          <p:cNvPr id="3" name="Content Placeholder 2"/>
          <p:cNvSpPr>
            <a:spLocks noGrp="1"/>
          </p:cNvSpPr>
          <p:nvPr>
            <p:ph idx="1"/>
          </p:nvPr>
        </p:nvSpPr>
        <p:spPr>
          <a:xfrm>
            <a:off x="609600" y="2362200"/>
            <a:ext cx="6324600" cy="4495800"/>
          </a:xfrm>
        </p:spPr>
        <p:txBody>
          <a:bodyPr>
            <a:normAutofit fontScale="85000" lnSpcReduction="10000"/>
          </a:bodyPr>
          <a:lstStyle/>
          <a:p>
            <a:pPr algn="just"/>
            <a:r>
              <a:rPr lang="en-US" sz="2300" dirty="0">
                <a:solidFill>
                  <a:schemeClr val="tx1"/>
                </a:solidFill>
              </a:rPr>
              <a:t>The </a:t>
            </a:r>
            <a:r>
              <a:rPr lang="en-US" sz="2300" b="1" dirty="0">
                <a:solidFill>
                  <a:schemeClr val="tx1"/>
                </a:solidFill>
              </a:rPr>
              <a:t>Bronze Age</a:t>
            </a:r>
            <a:r>
              <a:rPr lang="en-US" sz="2300" dirty="0">
                <a:solidFill>
                  <a:schemeClr val="tx1"/>
                </a:solidFill>
              </a:rPr>
              <a:t> is a historical period characterized by the use of </a:t>
            </a:r>
            <a:r>
              <a:rPr lang="en-US" sz="2300" dirty="0" smtClean="0">
                <a:solidFill>
                  <a:schemeClr val="tx1"/>
                </a:solidFill>
              </a:rPr>
              <a:t>bronze, </a:t>
            </a:r>
            <a:r>
              <a:rPr lang="en-US" sz="2300" dirty="0">
                <a:solidFill>
                  <a:schemeClr val="tx1"/>
                </a:solidFill>
              </a:rPr>
              <a:t>proto-writing, and other early features of urban civilization. </a:t>
            </a:r>
          </a:p>
          <a:p>
            <a:pPr algn="just"/>
            <a:r>
              <a:rPr lang="en-US" sz="2300" dirty="0">
                <a:solidFill>
                  <a:schemeClr val="tx1"/>
                </a:solidFill>
              </a:rPr>
              <a:t>The Bronze Age is the second principal period of the three-age </a:t>
            </a:r>
            <a:r>
              <a:rPr lang="en-US" sz="2300" dirty="0" smtClean="0">
                <a:solidFill>
                  <a:schemeClr val="tx1"/>
                </a:solidFill>
              </a:rPr>
              <a:t>Stone-Bronze-Iron </a:t>
            </a:r>
            <a:r>
              <a:rPr lang="en-US" sz="2300" dirty="0">
                <a:solidFill>
                  <a:schemeClr val="tx1"/>
                </a:solidFill>
              </a:rPr>
              <a:t>system.</a:t>
            </a:r>
          </a:p>
          <a:p>
            <a:pPr algn="just"/>
            <a:r>
              <a:rPr lang="en-US" sz="2300" dirty="0">
                <a:solidFill>
                  <a:schemeClr val="tx1"/>
                </a:solidFill>
              </a:rPr>
              <a:t>Manufacturing its own copper and alloying with tin, arsenic, or other metals, or by trading for bronze from production areas elsewhere. </a:t>
            </a:r>
          </a:p>
          <a:p>
            <a:pPr algn="just"/>
            <a:r>
              <a:rPr lang="en-US" sz="2300" dirty="0" smtClean="0">
                <a:solidFill>
                  <a:schemeClr val="tx1"/>
                </a:solidFill>
              </a:rPr>
              <a:t>Bronze </a:t>
            </a:r>
            <a:r>
              <a:rPr lang="en-US" sz="2300" dirty="0">
                <a:solidFill>
                  <a:schemeClr val="tx1"/>
                </a:solidFill>
              </a:rPr>
              <a:t>Age cultures differed in their development of the first writing. According to archaeological evidence, cultures in Mesopotamia </a:t>
            </a:r>
            <a:r>
              <a:rPr lang="en-US" sz="2300" dirty="0" smtClean="0">
                <a:solidFill>
                  <a:schemeClr val="tx1"/>
                </a:solidFill>
              </a:rPr>
              <a:t>and Egypt developed </a:t>
            </a:r>
            <a:r>
              <a:rPr lang="en-US" sz="2300" dirty="0">
                <a:solidFill>
                  <a:schemeClr val="tx1"/>
                </a:solidFill>
              </a:rPr>
              <a:t>the earliest viable writing systems.</a:t>
            </a:r>
          </a:p>
          <a:p>
            <a:endParaRPr lang="en-US" dirty="0"/>
          </a:p>
        </p:txBody>
      </p:sp>
      <p:pic>
        <p:nvPicPr>
          <p:cNvPr id="7" name="Picture 6" descr="Image result for proto-writing in bronze age"/>
          <p:cNvPicPr/>
          <p:nvPr/>
        </p:nvPicPr>
        <p:blipFill>
          <a:blip r:embed="rId2" cstate="print"/>
          <a:srcRect/>
          <a:stretch>
            <a:fillRect/>
          </a:stretch>
        </p:blipFill>
        <p:spPr bwMode="auto">
          <a:xfrm rot="16200000">
            <a:off x="6402070" y="2894330"/>
            <a:ext cx="2852420" cy="1788160"/>
          </a:xfrm>
          <a:prstGeom prst="rect">
            <a:avLst/>
          </a:prstGeom>
          <a:noFill/>
          <a:ln w="9525">
            <a:noFill/>
            <a:miter lim="800000"/>
            <a:headEnd/>
            <a:tailEnd/>
          </a:ln>
        </p:spPr>
      </p:pic>
    </p:spTree>
    <p:extLst>
      <p:ext uri="{BB962C8B-B14F-4D97-AF65-F5344CB8AC3E}">
        <p14:creationId xmlns:p14="http://schemas.microsoft.com/office/powerpoint/2010/main" val="66018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To Be Continue…..</a:t>
            </a:r>
          </a:p>
        </p:txBody>
      </p:sp>
      <p:pic>
        <p:nvPicPr>
          <p:cNvPr id="6" name="Content Placeholder 5" descr="https://encrypted-tbn3.gstatic.com/images?q=tbn:ANd9GcSrLAwNdZFZCX6B-ywDpTaTjgjoKS6KtDnWKvdlHrHOGpEZifFcnF5laQ"/>
          <p:cNvPicPr>
            <a:picLocks noGrp="1"/>
          </p:cNvPicPr>
          <p:nvPr>
            <p:ph sz="half" idx="1"/>
          </p:nvPr>
        </p:nvPicPr>
        <p:blipFill>
          <a:blip r:embed="rId2" cstate="print"/>
          <a:srcRect/>
          <a:stretch>
            <a:fillRect/>
          </a:stretch>
        </p:blipFill>
        <p:spPr bwMode="auto">
          <a:xfrm>
            <a:off x="1066800" y="2438400"/>
            <a:ext cx="2438399" cy="3047999"/>
          </a:xfrm>
          <a:prstGeom prst="rect">
            <a:avLst/>
          </a:prstGeom>
          <a:noFill/>
          <a:ln w="9525">
            <a:noFill/>
            <a:miter lim="800000"/>
            <a:headEnd/>
            <a:tailEnd/>
          </a:ln>
        </p:spPr>
      </p:pic>
      <p:sp>
        <p:nvSpPr>
          <p:cNvPr id="2" name="Content Placeholder 1"/>
          <p:cNvSpPr>
            <a:spLocks noGrp="1"/>
          </p:cNvSpPr>
          <p:nvPr>
            <p:ph sz="half" idx="2"/>
          </p:nvPr>
        </p:nvSpPr>
        <p:spPr>
          <a:xfrm>
            <a:off x="3886200" y="2438400"/>
            <a:ext cx="4121949" cy="3530600"/>
          </a:xfrm>
        </p:spPr>
        <p:txBody>
          <a:bodyPr>
            <a:normAutofit/>
          </a:bodyPr>
          <a:lstStyle/>
          <a:p>
            <a:pPr algn="just"/>
            <a:r>
              <a:rPr lang="en-IE" altLang="en-US" sz="2800" dirty="0">
                <a:solidFill>
                  <a:schemeClr val="tx1"/>
                </a:solidFill>
              </a:rPr>
              <a:t>Bronze tools and weapons are sharper than stone tools.</a:t>
            </a:r>
          </a:p>
          <a:p>
            <a:pPr algn="just"/>
            <a:r>
              <a:rPr lang="en-IE" altLang="en-US" sz="2800" dirty="0">
                <a:solidFill>
                  <a:schemeClr val="tx1"/>
                </a:solidFill>
              </a:rPr>
              <a:t>Gradually the use of bronze spread across Europe.</a:t>
            </a:r>
          </a:p>
          <a:p>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IRON AGE</a:t>
            </a:r>
            <a:endParaRPr lang="en-US" b="1" dirty="0"/>
          </a:p>
        </p:txBody>
      </p:sp>
      <p:sp>
        <p:nvSpPr>
          <p:cNvPr id="3" name="Content Placeholder 2"/>
          <p:cNvSpPr>
            <a:spLocks noGrp="1"/>
          </p:cNvSpPr>
          <p:nvPr>
            <p:ph idx="1"/>
          </p:nvPr>
        </p:nvSpPr>
        <p:spPr>
          <a:xfrm>
            <a:off x="609600" y="2230434"/>
            <a:ext cx="5334000" cy="4322766"/>
          </a:xfrm>
        </p:spPr>
        <p:txBody>
          <a:bodyPr>
            <a:normAutofit/>
          </a:bodyPr>
          <a:lstStyle/>
          <a:p>
            <a:pPr algn="just">
              <a:buFont typeface="Wingdings" panose="05000000000000000000" pitchFamily="2" charset="2"/>
              <a:buChar char="Ø"/>
            </a:pPr>
            <a:r>
              <a:rPr lang="en-US" altLang="en-US" dirty="0">
                <a:solidFill>
                  <a:schemeClr val="tx1"/>
                </a:solidFill>
              </a:rPr>
              <a:t>Iron Age, marks the period of development of Technology, when the working of iron came into general use, replacing bronze as the basic material for implements and weapons. </a:t>
            </a:r>
          </a:p>
          <a:p>
            <a:pPr algn="just">
              <a:buFont typeface="Wingdings" panose="05000000000000000000" pitchFamily="2" charset="2"/>
              <a:buChar char="Ø"/>
            </a:pPr>
            <a:r>
              <a:rPr lang="en-US" altLang="en-US" dirty="0">
                <a:solidFill>
                  <a:schemeClr val="tx1"/>
                </a:solidFill>
              </a:rPr>
              <a:t>Bronze could be melted and poured into moulds, whereas iron could not because the process made it too brittle to use as weapons or tools. </a:t>
            </a:r>
          </a:p>
          <a:p>
            <a:pPr algn="just">
              <a:buFont typeface="Wingdings" panose="05000000000000000000" pitchFamily="2" charset="2"/>
              <a:buChar char="Ø"/>
            </a:pPr>
            <a:r>
              <a:rPr lang="en-US" altLang="en-US" dirty="0">
                <a:solidFill>
                  <a:schemeClr val="tx1"/>
                </a:solidFill>
              </a:rPr>
              <a:t>Technology also advanced weaponry with the development of </a:t>
            </a:r>
            <a:r>
              <a:rPr lang="en-US" altLang="en-US" dirty="0" smtClean="0">
                <a:solidFill>
                  <a:schemeClr val="tx1"/>
                </a:solidFill>
              </a:rPr>
              <a:t>catapults, </a:t>
            </a:r>
            <a:r>
              <a:rPr lang="en-US" altLang="en-US" dirty="0">
                <a:solidFill>
                  <a:schemeClr val="tx1"/>
                </a:solidFill>
              </a:rPr>
              <a:t>better swords, and body armor. </a:t>
            </a:r>
          </a:p>
          <a:p>
            <a:pPr algn="just">
              <a:buFont typeface="Wingdings" panose="05000000000000000000" pitchFamily="2" charset="2"/>
              <a:buChar char="Ø"/>
            </a:pPr>
            <a:r>
              <a:rPr lang="en-US" altLang="en-US" dirty="0">
                <a:solidFill>
                  <a:schemeClr val="tx1"/>
                </a:solidFill>
              </a:rPr>
              <a:t>Also ornamental items, such as jewelry, hair pins, etc.</a:t>
            </a:r>
          </a:p>
          <a:p>
            <a:pPr marL="0" indent="0">
              <a:buNone/>
            </a:pPr>
            <a:endParaRPr lang="en-US" dirty="0"/>
          </a:p>
        </p:txBody>
      </p:sp>
      <p:pic>
        <p:nvPicPr>
          <p:cNvPr id="4" name="Picture 3" descr="Smel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0430" y="2195286"/>
            <a:ext cx="25803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tene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830" y="4716666"/>
            <a:ext cx="2046962" cy="208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09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343672" cy="709865"/>
          </a:xfrm>
        </p:spPr>
        <p:txBody>
          <a:bodyPr/>
          <a:lstStyle/>
          <a:p>
            <a:pPr algn="ctr"/>
            <a:r>
              <a:rPr lang="en-US" b="1" dirty="0" smtClean="0"/>
              <a:t>LIFE IN THE IRON </a:t>
            </a:r>
            <a:r>
              <a:rPr lang="en-US" b="1" dirty="0"/>
              <a:t>AGE</a:t>
            </a:r>
            <a:endParaRPr lang="en-US" dirty="0"/>
          </a:p>
        </p:txBody>
      </p:sp>
      <p:sp>
        <p:nvSpPr>
          <p:cNvPr id="3" name="Content Placeholder 2"/>
          <p:cNvSpPr>
            <a:spLocks noGrp="1"/>
          </p:cNvSpPr>
          <p:nvPr>
            <p:ph idx="1"/>
          </p:nvPr>
        </p:nvSpPr>
        <p:spPr>
          <a:xfrm>
            <a:off x="685800" y="2286000"/>
            <a:ext cx="7772400" cy="4114800"/>
          </a:xfrm>
        </p:spPr>
        <p:txBody>
          <a:bodyPr>
            <a:normAutofit fontScale="92500" lnSpcReduction="10000"/>
          </a:bodyPr>
          <a:lstStyle/>
          <a:p>
            <a:pPr algn="just">
              <a:lnSpc>
                <a:spcPct val="80000"/>
              </a:lnSpc>
            </a:pPr>
            <a:r>
              <a:rPr lang="en-US" altLang="en-US" sz="2400" dirty="0">
                <a:solidFill>
                  <a:schemeClr val="tx1"/>
                </a:solidFill>
              </a:rPr>
              <a:t>Different settlements</a:t>
            </a:r>
          </a:p>
          <a:p>
            <a:pPr lvl="1" algn="just">
              <a:lnSpc>
                <a:spcPct val="80000"/>
              </a:lnSpc>
            </a:pPr>
            <a:r>
              <a:rPr lang="en-US" altLang="en-US" sz="2400" dirty="0">
                <a:solidFill>
                  <a:schemeClr val="tx1"/>
                </a:solidFill>
              </a:rPr>
              <a:t>Hillforts</a:t>
            </a:r>
          </a:p>
          <a:p>
            <a:pPr lvl="1" algn="just">
              <a:lnSpc>
                <a:spcPct val="80000"/>
              </a:lnSpc>
            </a:pPr>
            <a:r>
              <a:rPr lang="en-US" altLang="en-US" sz="2400" dirty="0" smtClean="0">
                <a:solidFill>
                  <a:schemeClr val="tx1"/>
                </a:solidFill>
              </a:rPr>
              <a:t>Single farming units</a:t>
            </a:r>
          </a:p>
          <a:p>
            <a:pPr algn="just">
              <a:lnSpc>
                <a:spcPct val="80000"/>
              </a:lnSpc>
            </a:pPr>
            <a:r>
              <a:rPr lang="en-US" altLang="en-US" sz="2400" dirty="0" smtClean="0">
                <a:solidFill>
                  <a:schemeClr val="tx1"/>
                </a:solidFill>
              </a:rPr>
              <a:t>Within the </a:t>
            </a:r>
            <a:r>
              <a:rPr lang="en-US" altLang="en-US" sz="2400" dirty="0" err="1" smtClean="0">
                <a:solidFill>
                  <a:schemeClr val="tx1"/>
                </a:solidFill>
              </a:rPr>
              <a:t>hillfort</a:t>
            </a:r>
            <a:r>
              <a:rPr lang="en-US" altLang="en-US" sz="2400" dirty="0" smtClean="0">
                <a:solidFill>
                  <a:schemeClr val="tx1"/>
                </a:solidFill>
              </a:rPr>
              <a:t> proper, families would have lived in roundhouses. </a:t>
            </a:r>
          </a:p>
          <a:p>
            <a:pPr algn="just">
              <a:lnSpc>
                <a:spcPct val="80000"/>
              </a:lnSpc>
            </a:pPr>
            <a:r>
              <a:rPr lang="en-US" altLang="en-US" sz="2400" dirty="0" smtClean="0">
                <a:solidFill>
                  <a:schemeClr val="tx1"/>
                </a:solidFill>
              </a:rPr>
              <a:t>A </a:t>
            </a:r>
            <a:r>
              <a:rPr lang="en-US" altLang="en-US" sz="2400" dirty="0">
                <a:solidFill>
                  <a:schemeClr val="tx1"/>
                </a:solidFill>
              </a:rPr>
              <a:t>roundhouse is a teepee-like structure covered by a daub (a mixture of soil, straw, animal manure and soil). </a:t>
            </a:r>
          </a:p>
          <a:p>
            <a:pPr algn="just">
              <a:lnSpc>
                <a:spcPct val="80000"/>
              </a:lnSpc>
            </a:pPr>
            <a:r>
              <a:rPr lang="en-US" altLang="en-US" sz="2400" dirty="0">
                <a:solidFill>
                  <a:schemeClr val="tx1"/>
                </a:solidFill>
              </a:rPr>
              <a:t>Inside the roundhouse, a fire would burn constantly. The fire would be the source of light and heat for the structure, as well as the means to cook the food. </a:t>
            </a:r>
          </a:p>
          <a:p>
            <a:pPr algn="just">
              <a:lnSpc>
                <a:spcPct val="80000"/>
              </a:lnSpc>
            </a:pPr>
            <a:r>
              <a:rPr lang="en-US" altLang="en-US" sz="2400" dirty="0">
                <a:solidFill>
                  <a:schemeClr val="tx1"/>
                </a:solidFill>
              </a:rPr>
              <a:t>The majority of entrances to roundhouses face to the east. </a:t>
            </a:r>
          </a:p>
          <a:p>
            <a:endParaRPr lang="en-US" dirty="0"/>
          </a:p>
        </p:txBody>
      </p:sp>
    </p:spTree>
    <p:extLst>
      <p:ext uri="{BB962C8B-B14F-4D97-AF65-F5344CB8AC3E}">
        <p14:creationId xmlns:p14="http://schemas.microsoft.com/office/powerpoint/2010/main" val="3730211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ACTIVITY AREA IN THE ROUND HOUSE</a:t>
            </a:r>
            <a:endParaRPr lang="en-US" b="1" dirty="0"/>
          </a:p>
        </p:txBody>
      </p:sp>
      <p:pic>
        <p:nvPicPr>
          <p:cNvPr id="4" name="Picture 6" descr="general_overvie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362200"/>
            <a:ext cx="6096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73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754030" cy="709865"/>
          </a:xfrm>
        </p:spPr>
        <p:txBody>
          <a:bodyPr/>
          <a:lstStyle/>
          <a:p>
            <a:pPr algn="ctr"/>
            <a:r>
              <a:rPr lang="en-US" b="1" dirty="0" smtClean="0"/>
              <a:t>IMPORTANT FEATURES OF IRON AGE</a:t>
            </a:r>
            <a:endParaRPr lang="en-US" b="1" dirty="0"/>
          </a:p>
        </p:txBody>
      </p:sp>
      <p:sp>
        <p:nvSpPr>
          <p:cNvPr id="3" name="Content Placeholder 2"/>
          <p:cNvSpPr>
            <a:spLocks noGrp="1"/>
          </p:cNvSpPr>
          <p:nvPr>
            <p:ph idx="1"/>
          </p:nvPr>
        </p:nvSpPr>
        <p:spPr>
          <a:xfrm>
            <a:off x="609600" y="2362200"/>
            <a:ext cx="7772400" cy="3962400"/>
          </a:xfrm>
        </p:spPr>
        <p:txBody>
          <a:bodyPr>
            <a:normAutofit/>
          </a:bodyPr>
          <a:lstStyle/>
          <a:p>
            <a:pPr algn="just"/>
            <a:r>
              <a:rPr lang="en-US" sz="2400" dirty="0">
                <a:solidFill>
                  <a:schemeClr val="tx1"/>
                </a:solidFill>
              </a:rPr>
              <a:t>Early government system emerged to solve water and land issues.</a:t>
            </a:r>
          </a:p>
          <a:p>
            <a:pPr algn="just"/>
            <a:r>
              <a:rPr lang="en-US" sz="2400" dirty="0">
                <a:solidFill>
                  <a:schemeClr val="tx1"/>
                </a:solidFill>
              </a:rPr>
              <a:t>Other professions like weaving, tanning leather and pottery making flourished.</a:t>
            </a:r>
          </a:p>
          <a:p>
            <a:pPr algn="just"/>
            <a:r>
              <a:rPr lang="en-US" sz="2400" dirty="0">
                <a:solidFill>
                  <a:schemeClr val="tx1"/>
                </a:solidFill>
              </a:rPr>
              <a:t>As business grew, artisans needed to keep records and system of writing developed to protect the properties.</a:t>
            </a:r>
          </a:p>
          <a:p>
            <a:pPr algn="just"/>
            <a:r>
              <a:rPr lang="en-US" sz="2400" dirty="0">
                <a:solidFill>
                  <a:schemeClr val="tx1"/>
                </a:solidFill>
              </a:rPr>
              <a:t>Trade, writing and art were all important to this kind of culture known as civilization. </a:t>
            </a:r>
          </a:p>
          <a:p>
            <a:endParaRPr lang="en-US" dirty="0"/>
          </a:p>
        </p:txBody>
      </p:sp>
    </p:spTree>
    <p:extLst>
      <p:ext uri="{BB962C8B-B14F-4D97-AF65-F5344CB8AC3E}">
        <p14:creationId xmlns:p14="http://schemas.microsoft.com/office/powerpoint/2010/main" val="2513932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838200"/>
            <a:ext cx="6343672" cy="901702"/>
          </a:xfrm>
        </p:spPr>
        <p:txBody>
          <a:bodyPr/>
          <a:lstStyle/>
          <a:p>
            <a:pPr algn="ctr"/>
            <a:r>
              <a:rPr lang="en-US" sz="4000" dirty="0" smtClean="0"/>
              <a:t>Define History</a:t>
            </a:r>
            <a:endParaRPr lang="en-US" sz="4000" dirty="0"/>
          </a:p>
        </p:txBody>
      </p:sp>
      <p:sp>
        <p:nvSpPr>
          <p:cNvPr id="2" name="Content Placeholder 1"/>
          <p:cNvSpPr>
            <a:spLocks noGrp="1"/>
          </p:cNvSpPr>
          <p:nvPr>
            <p:ph idx="1"/>
          </p:nvPr>
        </p:nvSpPr>
        <p:spPr>
          <a:xfrm>
            <a:off x="609600" y="2286000"/>
            <a:ext cx="8001000" cy="3733800"/>
          </a:xfrm>
        </p:spPr>
        <p:txBody>
          <a:bodyPr>
            <a:normAutofit lnSpcReduction="10000"/>
          </a:bodyPr>
          <a:lstStyle/>
          <a:p>
            <a:pPr algn="just"/>
            <a:r>
              <a:rPr lang="en-US" sz="2200" dirty="0">
                <a:solidFill>
                  <a:schemeClr val="tx1"/>
                </a:solidFill>
              </a:rPr>
              <a:t>History is the study of human past. It is a field of research which uses a narrative to examined and  analyze the sequence of event and it often attempts to investigate objectively the pattern of cause and effect that determine events</a:t>
            </a:r>
            <a:r>
              <a:rPr lang="en-US" sz="2200" dirty="0" smtClean="0">
                <a:solidFill>
                  <a:schemeClr val="tx1"/>
                </a:solidFill>
              </a:rPr>
              <a:t>.</a:t>
            </a:r>
            <a:endParaRPr lang="en-US" sz="2200" dirty="0">
              <a:solidFill>
                <a:schemeClr val="tx1"/>
              </a:solidFill>
            </a:endParaRPr>
          </a:p>
          <a:p>
            <a:pPr algn="just"/>
            <a:r>
              <a:rPr lang="en-US" sz="2200" dirty="0">
                <a:solidFill>
                  <a:schemeClr val="tx1"/>
                </a:solidFill>
              </a:rPr>
              <a:t>Continuous methodical record, in order of time of important public events, study of formation and growth of communities and nations, whole train of events connected with particular country, person or thing and past events in general course of human affairs. </a:t>
            </a:r>
          </a:p>
          <a:p>
            <a:pPr marL="0" indent="0">
              <a:buNone/>
            </a:pPr>
            <a:endParaRPr lang="en-US" dirty="0"/>
          </a:p>
        </p:txBody>
      </p:sp>
    </p:spTree>
    <p:extLst>
      <p:ext uri="{BB962C8B-B14F-4D97-AF65-F5344CB8AC3E}">
        <p14:creationId xmlns:p14="http://schemas.microsoft.com/office/powerpoint/2010/main" val="197098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TO STUDY URBAN PLANNING HISTORY </a:t>
            </a:r>
            <a:endParaRPr lang="en-US" dirty="0"/>
          </a:p>
        </p:txBody>
      </p:sp>
      <p:sp>
        <p:nvSpPr>
          <p:cNvPr id="3" name="Content Placeholder 2"/>
          <p:cNvSpPr>
            <a:spLocks noGrp="1"/>
          </p:cNvSpPr>
          <p:nvPr>
            <p:ph idx="1"/>
          </p:nvPr>
        </p:nvSpPr>
        <p:spPr>
          <a:xfrm>
            <a:off x="609600" y="2286000"/>
            <a:ext cx="7924800" cy="4114800"/>
          </a:xfrm>
        </p:spPr>
        <p:txBody>
          <a:bodyPr>
            <a:normAutofit/>
          </a:bodyPr>
          <a:lstStyle/>
          <a:p>
            <a:pPr algn="just">
              <a:buFont typeface="Wingdings" panose="05000000000000000000" pitchFamily="2" charset="2"/>
              <a:buChar char="Ø"/>
            </a:pPr>
            <a:r>
              <a:rPr lang="en-US" sz="2000" b="1" dirty="0">
                <a:solidFill>
                  <a:schemeClr val="tx1"/>
                </a:solidFill>
              </a:rPr>
              <a:t>Urban history</a:t>
            </a:r>
            <a:r>
              <a:rPr lang="en-US" sz="2000" dirty="0">
                <a:solidFill>
                  <a:schemeClr val="tx1"/>
                </a:solidFill>
              </a:rPr>
              <a:t> is a field of history that examines the historical nature of cities and towns, and the process of urbanization. The approach is often multidisciplinary, crossing boundaries into fields like social history, architectural history, urban sociology, urban geography and business history.</a:t>
            </a:r>
          </a:p>
          <a:p>
            <a:pPr algn="just">
              <a:buFont typeface="Wingdings" panose="05000000000000000000" pitchFamily="2" charset="2"/>
              <a:buChar char="Ø"/>
            </a:pPr>
            <a:r>
              <a:rPr lang="en-US" sz="2000" dirty="0">
                <a:solidFill>
                  <a:schemeClr val="tx1"/>
                </a:solidFill>
              </a:rPr>
              <a:t>A study of towns and town planning over the years can be a source of inspiration and guidance. </a:t>
            </a:r>
          </a:p>
          <a:p>
            <a:pPr algn="just">
              <a:buFont typeface="Wingdings" panose="05000000000000000000" pitchFamily="2" charset="2"/>
              <a:buChar char="Ø"/>
            </a:pPr>
            <a:r>
              <a:rPr lang="en-US" sz="2000" dirty="0">
                <a:solidFill>
                  <a:schemeClr val="tx1"/>
                </a:solidFill>
              </a:rPr>
              <a:t>The greater the insight gained into ideas, inspiration, successes and failure of </a:t>
            </a:r>
            <a:r>
              <a:rPr lang="en-US" sz="2000" dirty="0" smtClean="0">
                <a:solidFill>
                  <a:schemeClr val="tx1"/>
                </a:solidFill>
              </a:rPr>
              <a:t>predecessors </a:t>
            </a:r>
            <a:r>
              <a:rPr lang="en-US" sz="2000" dirty="0">
                <a:solidFill>
                  <a:schemeClr val="tx1"/>
                </a:solidFill>
              </a:rPr>
              <a:t>in town planning and building, the greater will be the understanding of qualities of environment that enable people as a community to enjoy healthy and agreeable life. </a:t>
            </a:r>
          </a:p>
        </p:txBody>
      </p:sp>
    </p:spTree>
    <p:extLst>
      <p:ext uri="{BB962C8B-B14F-4D97-AF65-F5344CB8AC3E}">
        <p14:creationId xmlns:p14="http://schemas.microsoft.com/office/powerpoint/2010/main" val="298038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CIVILIZATION</a:t>
            </a:r>
            <a:r>
              <a:rPr lang="en-US" dirty="0" smtClean="0"/>
              <a:t> </a:t>
            </a:r>
            <a:endParaRPr lang="en-US" dirty="0"/>
          </a:p>
        </p:txBody>
      </p:sp>
      <p:sp>
        <p:nvSpPr>
          <p:cNvPr id="3" name="Content Placeholder 2"/>
          <p:cNvSpPr>
            <a:spLocks noGrp="1"/>
          </p:cNvSpPr>
          <p:nvPr>
            <p:ph idx="1"/>
          </p:nvPr>
        </p:nvSpPr>
        <p:spPr>
          <a:xfrm>
            <a:off x="609600" y="2438400"/>
            <a:ext cx="4876800" cy="3962400"/>
          </a:xfrm>
        </p:spPr>
        <p:txBody>
          <a:bodyPr>
            <a:normAutofit/>
          </a:bodyPr>
          <a:lstStyle/>
          <a:p>
            <a:pPr algn="just">
              <a:buFont typeface="Wingdings" panose="05000000000000000000" pitchFamily="2" charset="2"/>
              <a:buChar char="Ø"/>
            </a:pPr>
            <a:r>
              <a:rPr lang="en-US" dirty="0">
                <a:solidFill>
                  <a:schemeClr val="tx1"/>
                </a:solidFill>
              </a:rPr>
              <a:t>A</a:t>
            </a:r>
            <a:r>
              <a:rPr lang="en-US" dirty="0" smtClean="0">
                <a:solidFill>
                  <a:schemeClr val="tx1"/>
                </a:solidFill>
              </a:rPr>
              <a:t>n</a:t>
            </a:r>
            <a:r>
              <a:rPr lang="en-US" dirty="0">
                <a:solidFill>
                  <a:schemeClr val="tx1"/>
                </a:solidFill>
              </a:rPr>
              <a:t> advanced state of human </a:t>
            </a:r>
            <a:r>
              <a:rPr lang="en-US" dirty="0" smtClean="0">
                <a:solidFill>
                  <a:schemeClr val="tx1"/>
                </a:solidFill>
              </a:rPr>
              <a:t>society in</a:t>
            </a:r>
            <a:r>
              <a:rPr lang="en-US" dirty="0">
                <a:solidFill>
                  <a:schemeClr val="tx1"/>
                </a:solidFill>
              </a:rPr>
              <a:t> which a </a:t>
            </a:r>
            <a:r>
              <a:rPr lang="en-US" dirty="0" smtClean="0">
                <a:solidFill>
                  <a:schemeClr val="tx1"/>
                </a:solidFill>
              </a:rPr>
              <a:t>high-level</a:t>
            </a:r>
            <a:r>
              <a:rPr lang="en-US" dirty="0">
                <a:solidFill>
                  <a:schemeClr val="tx1"/>
                </a:solidFill>
              </a:rPr>
              <a:t> </a:t>
            </a:r>
            <a:r>
              <a:rPr lang="en-US" dirty="0" smtClean="0">
                <a:solidFill>
                  <a:schemeClr val="tx1"/>
                </a:solidFill>
              </a:rPr>
              <a:t>of culture, science,</a:t>
            </a:r>
            <a:r>
              <a:rPr lang="en-US" dirty="0">
                <a:solidFill>
                  <a:schemeClr val="tx1"/>
                </a:solidFill>
              </a:rPr>
              <a:t> </a:t>
            </a:r>
            <a:r>
              <a:rPr lang="en-US" dirty="0" smtClean="0">
                <a:solidFill>
                  <a:schemeClr val="tx1"/>
                </a:solidFill>
              </a:rPr>
              <a:t>industry and government has been reached.</a:t>
            </a:r>
          </a:p>
          <a:p>
            <a:pPr algn="just">
              <a:buFont typeface="Wingdings" panose="05000000000000000000" pitchFamily="2" charset="2"/>
              <a:buChar char="Ø"/>
            </a:pPr>
            <a:r>
              <a:rPr lang="en-US" dirty="0" smtClean="0">
                <a:solidFill>
                  <a:schemeClr val="tx1"/>
                </a:solidFill>
              </a:rPr>
              <a:t>A </a:t>
            </a:r>
            <a:r>
              <a:rPr lang="en-US" dirty="0">
                <a:solidFill>
                  <a:schemeClr val="tx1"/>
                </a:solidFill>
              </a:rPr>
              <a:t>civilization is any complex society characterized by urban development, </a:t>
            </a:r>
            <a:r>
              <a:rPr lang="en-US" dirty="0"/>
              <a:t>symbolic communication forms </a:t>
            </a:r>
            <a:r>
              <a:rPr lang="en-US" dirty="0">
                <a:solidFill>
                  <a:schemeClr val="tx1"/>
                </a:solidFill>
              </a:rPr>
              <a:t>and a perceived separation from and domination over the natural environment by a cultural elite.</a:t>
            </a:r>
          </a:p>
          <a:p>
            <a:pPr marL="0" indent="0">
              <a:buNone/>
            </a:pPr>
            <a:endParaRPr lang="en-US" dirty="0"/>
          </a:p>
        </p:txBody>
      </p:sp>
      <p:pic>
        <p:nvPicPr>
          <p:cNvPr id="1026" name="Picture 2" descr="Image result for civiliz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362200"/>
            <a:ext cx="3497943" cy="3143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b="1" dirty="0" smtClean="0"/>
              <a:t>Prehistoric </a:t>
            </a:r>
            <a:r>
              <a:rPr lang="en-US" sz="3600" b="1" dirty="0"/>
              <a:t>human life</a:t>
            </a:r>
            <a:r>
              <a:rPr lang="en-US" sz="3600" dirty="0" smtClean="0"/>
              <a:t> </a:t>
            </a:r>
            <a:endParaRPr lang="en-US" sz="3600" dirty="0"/>
          </a:p>
        </p:txBody>
      </p:sp>
      <p:sp>
        <p:nvSpPr>
          <p:cNvPr id="2" name="Content Placeholder 1"/>
          <p:cNvSpPr>
            <a:spLocks noGrp="1"/>
          </p:cNvSpPr>
          <p:nvPr>
            <p:ph idx="1"/>
          </p:nvPr>
        </p:nvSpPr>
        <p:spPr>
          <a:xfrm>
            <a:off x="865970" y="2438400"/>
            <a:ext cx="7365218" cy="3530600"/>
          </a:xfrm>
        </p:spPr>
        <p:txBody>
          <a:bodyPr>
            <a:normAutofit fontScale="92500" lnSpcReduction="20000"/>
          </a:bodyPr>
          <a:lstStyle/>
          <a:p>
            <a:pPr marL="109728" indent="0">
              <a:buNone/>
            </a:pPr>
            <a:r>
              <a:rPr lang="en-US" sz="2400" dirty="0" smtClean="0">
                <a:solidFill>
                  <a:schemeClr val="tx1"/>
                </a:solidFill>
              </a:rPr>
              <a:t>Prehistoric human life is defines by Three age system which is created by </a:t>
            </a:r>
            <a:r>
              <a:rPr lang="en-US" sz="2400" b="1" u="sng" dirty="0">
                <a:solidFill>
                  <a:srgbClr val="FF0000"/>
                </a:solidFill>
                <a:hlinkClick r:id="rId2"/>
              </a:rPr>
              <a:t>Christian </a:t>
            </a:r>
            <a:r>
              <a:rPr lang="en-US" sz="2400" b="1" u="sng" dirty="0" smtClean="0">
                <a:solidFill>
                  <a:srgbClr val="FF0000"/>
                </a:solidFill>
                <a:hlinkClick r:id="rId2"/>
              </a:rPr>
              <a:t>Thomsen</a:t>
            </a:r>
            <a:r>
              <a:rPr lang="en-US" sz="2400" dirty="0" smtClean="0">
                <a:solidFill>
                  <a:schemeClr val="tx1"/>
                </a:solidFill>
              </a:rPr>
              <a:t>. It is consist of three principal.</a:t>
            </a:r>
          </a:p>
          <a:p>
            <a:pPr marL="109728" indent="0">
              <a:buNone/>
            </a:pPr>
            <a:r>
              <a:rPr lang="en-US" sz="2400" dirty="0" smtClean="0">
                <a:solidFill>
                  <a:schemeClr val="tx1"/>
                </a:solidFill>
              </a:rPr>
              <a:t>1.   Stone Age</a:t>
            </a:r>
          </a:p>
          <a:p>
            <a:pPr marL="1081088" indent="-514350">
              <a:buFont typeface="+mj-lt"/>
              <a:buAutoNum type="romanUcPeriod"/>
            </a:pPr>
            <a:r>
              <a:rPr lang="en-US" sz="2400" dirty="0" smtClean="0">
                <a:solidFill>
                  <a:schemeClr val="tx1"/>
                </a:solidFill>
              </a:rPr>
              <a:t>Paleolithic</a:t>
            </a:r>
          </a:p>
          <a:p>
            <a:pPr marL="1081088" indent="-514350">
              <a:buFont typeface="+mj-lt"/>
              <a:buAutoNum type="romanUcPeriod"/>
            </a:pPr>
            <a:r>
              <a:rPr lang="en-US" sz="2400" dirty="0" smtClean="0">
                <a:solidFill>
                  <a:schemeClr val="tx1"/>
                </a:solidFill>
              </a:rPr>
              <a:t>Mesolithic</a:t>
            </a:r>
          </a:p>
          <a:p>
            <a:pPr marL="1081088" indent="-514350">
              <a:buFont typeface="+mj-lt"/>
              <a:buAutoNum type="romanUcPeriod"/>
            </a:pPr>
            <a:r>
              <a:rPr lang="en-US" sz="2400" dirty="0" smtClean="0">
                <a:solidFill>
                  <a:schemeClr val="tx1"/>
                </a:solidFill>
              </a:rPr>
              <a:t>Neolithic</a:t>
            </a:r>
          </a:p>
          <a:p>
            <a:pPr marL="109728" indent="0">
              <a:buNone/>
            </a:pPr>
            <a:r>
              <a:rPr lang="en-US" sz="2400" dirty="0" smtClean="0">
                <a:solidFill>
                  <a:schemeClr val="tx1"/>
                </a:solidFill>
              </a:rPr>
              <a:t>2.   Bronze Age</a:t>
            </a:r>
          </a:p>
          <a:p>
            <a:pPr marL="109728" indent="0">
              <a:buNone/>
            </a:pPr>
            <a:r>
              <a:rPr lang="en-US" sz="2400" dirty="0" smtClean="0">
                <a:solidFill>
                  <a:schemeClr val="tx1"/>
                </a:solidFill>
              </a:rPr>
              <a:t>3.   Iron Age</a:t>
            </a:r>
          </a:p>
        </p:txBody>
      </p:sp>
    </p:spTree>
    <p:extLst>
      <p:ext uri="{BB962C8B-B14F-4D97-AF65-F5344CB8AC3E}">
        <p14:creationId xmlns:p14="http://schemas.microsoft.com/office/powerpoint/2010/main" val="199597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066800"/>
            <a:ext cx="7924800" cy="868362"/>
          </a:xfrm>
        </p:spPr>
        <p:txBody>
          <a:bodyPr>
            <a:normAutofit fontScale="90000"/>
          </a:bodyPr>
          <a:lstStyle/>
          <a:p>
            <a:pPr algn="ctr"/>
            <a:r>
              <a:rPr lang="en-US" sz="3600" b="1" dirty="0">
                <a:solidFill>
                  <a:schemeClr val="accent2"/>
                </a:solidFill>
              </a:rPr>
              <a:t>Paleolithic or “Old” Stone Age</a:t>
            </a:r>
            <a:r>
              <a:rPr lang="en-US" b="1" dirty="0">
                <a:solidFill>
                  <a:schemeClr val="accent2"/>
                </a:solidFill>
              </a:rPr>
              <a:t/>
            </a:r>
            <a:br>
              <a:rPr lang="en-US" b="1" dirty="0">
                <a:solidFill>
                  <a:schemeClr val="accent2"/>
                </a:solidFill>
              </a:rPr>
            </a:br>
            <a:endParaRPr lang="en-US" sz="3200" dirty="0"/>
          </a:p>
        </p:txBody>
      </p:sp>
      <p:sp>
        <p:nvSpPr>
          <p:cNvPr id="2" name="Content Placeholder 1"/>
          <p:cNvSpPr>
            <a:spLocks noGrp="1"/>
          </p:cNvSpPr>
          <p:nvPr>
            <p:ph idx="1"/>
          </p:nvPr>
        </p:nvSpPr>
        <p:spPr>
          <a:xfrm>
            <a:off x="631371" y="2209800"/>
            <a:ext cx="5312229" cy="4343400"/>
          </a:xfrm>
        </p:spPr>
        <p:txBody>
          <a:bodyPr>
            <a:normAutofit/>
          </a:bodyPr>
          <a:lstStyle/>
          <a:p>
            <a:pPr marL="173038" indent="-173038" algn="just">
              <a:buFont typeface="Wingdings" panose="05000000000000000000" pitchFamily="2" charset="2"/>
              <a:buChar char="Ø"/>
            </a:pPr>
            <a:r>
              <a:rPr lang="en-US" dirty="0" smtClean="0">
                <a:solidFill>
                  <a:schemeClr val="tx1"/>
                </a:solidFill>
              </a:rPr>
              <a:t>In this </a:t>
            </a:r>
            <a:r>
              <a:rPr lang="en-US" dirty="0">
                <a:solidFill>
                  <a:schemeClr val="tx1"/>
                </a:solidFill>
              </a:rPr>
              <a:t>period </a:t>
            </a:r>
            <a:r>
              <a:rPr lang="en-US" dirty="0" smtClean="0">
                <a:solidFill>
                  <a:schemeClr val="tx1"/>
                </a:solidFill>
              </a:rPr>
              <a:t>humans use </a:t>
            </a:r>
            <a:r>
              <a:rPr lang="en-US" dirty="0">
                <a:solidFill>
                  <a:schemeClr val="tx1"/>
                </a:solidFill>
              </a:rPr>
              <a:t>materials from plants and trees for shelter. It was also believed to be a time when ancient man </a:t>
            </a:r>
            <a:r>
              <a:rPr lang="en-US" dirty="0" smtClean="0">
                <a:solidFill>
                  <a:schemeClr val="tx1"/>
                </a:solidFill>
              </a:rPr>
              <a:t>partook </a:t>
            </a:r>
            <a:r>
              <a:rPr lang="en-US" dirty="0">
                <a:solidFill>
                  <a:schemeClr val="tx1"/>
                </a:solidFill>
              </a:rPr>
              <a:t>of an omnivorous diet—hunting game and gathering berries</a:t>
            </a:r>
            <a:r>
              <a:rPr lang="en-US" dirty="0" smtClean="0">
                <a:solidFill>
                  <a:schemeClr val="tx1"/>
                </a:solidFill>
              </a:rPr>
              <a:t>. </a:t>
            </a:r>
            <a:r>
              <a:rPr lang="en-US" altLang="en-US" dirty="0">
                <a:solidFill>
                  <a:schemeClr val="tx1"/>
                </a:solidFill>
              </a:rPr>
              <a:t>They lived in small groups of about 20-30 </a:t>
            </a:r>
            <a:r>
              <a:rPr lang="en-US" altLang="en-US" dirty="0" smtClean="0">
                <a:solidFill>
                  <a:schemeClr val="tx1"/>
                </a:solidFill>
              </a:rPr>
              <a:t>people</a:t>
            </a:r>
            <a:endParaRPr lang="en-US" dirty="0">
              <a:solidFill>
                <a:schemeClr val="tx1"/>
              </a:solidFill>
            </a:endParaRPr>
          </a:p>
          <a:p>
            <a:pPr marL="173038" indent="-173038" algn="just">
              <a:buFont typeface="Wingdings" panose="05000000000000000000" pitchFamily="2" charset="2"/>
              <a:buChar char="Ø"/>
            </a:pPr>
            <a:r>
              <a:rPr lang="en-US" dirty="0">
                <a:solidFill>
                  <a:schemeClr val="tx1"/>
                </a:solidFill>
              </a:rPr>
              <a:t>It is widely believed that during the Paleolithic era, fire was first used for cooking meat after the discovery of the “two stones” technique of creating fiery sparks that could ignite a blaze</a:t>
            </a:r>
            <a:r>
              <a:rPr lang="en-US" dirty="0" smtClean="0">
                <a:solidFill>
                  <a:schemeClr val="tx1"/>
                </a:solidFill>
              </a:rPr>
              <a:t>.</a:t>
            </a:r>
          </a:p>
          <a:p>
            <a:pPr marL="173038" indent="-173038" algn="just">
              <a:buFont typeface="Wingdings" panose="05000000000000000000" pitchFamily="2" charset="2"/>
              <a:buChar char="Ø"/>
            </a:pPr>
            <a:r>
              <a:rPr lang="en-US" dirty="0"/>
              <a:t> </a:t>
            </a:r>
            <a:r>
              <a:rPr lang="en-US" altLang="en-US" dirty="0">
                <a:solidFill>
                  <a:schemeClr val="tx1"/>
                </a:solidFill>
              </a:rPr>
              <a:t>Developed simple tools from stone, bone or </a:t>
            </a:r>
            <a:r>
              <a:rPr lang="en-US" altLang="en-US" dirty="0" smtClean="0">
                <a:solidFill>
                  <a:schemeClr val="tx1"/>
                </a:solidFill>
              </a:rPr>
              <a:t>wood.</a:t>
            </a:r>
            <a:endParaRPr lang="en-US" altLang="en-US" dirty="0">
              <a:solidFill>
                <a:schemeClr val="tx1"/>
              </a:solidFill>
            </a:endParaRPr>
          </a:p>
          <a:p>
            <a:pPr marL="109728" indent="0" algn="just">
              <a:buNone/>
            </a:pPr>
            <a:endParaRPr lang="en-US" sz="2000" dirty="0"/>
          </a:p>
          <a:p>
            <a:pPr marL="109728" indent="0">
              <a:buNone/>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012" y="2362200"/>
            <a:ext cx="26051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9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90600"/>
            <a:ext cx="7734300" cy="838200"/>
          </a:xfrm>
        </p:spPr>
        <p:txBody>
          <a:bodyPr>
            <a:noAutofit/>
          </a:bodyPr>
          <a:lstStyle/>
          <a:p>
            <a:pPr algn="ctr"/>
            <a:r>
              <a:rPr lang="en-US" b="1" dirty="0">
                <a:solidFill>
                  <a:schemeClr val="accent2"/>
                </a:solidFill>
              </a:rPr>
              <a:t>Mesolithic or “Middle” Stone Age</a:t>
            </a:r>
            <a:br>
              <a:rPr lang="en-US" b="1" dirty="0">
                <a:solidFill>
                  <a:schemeClr val="accent2"/>
                </a:solidFill>
              </a:rPr>
            </a:br>
            <a:endParaRPr lang="en-US" dirty="0"/>
          </a:p>
        </p:txBody>
      </p:sp>
      <p:sp>
        <p:nvSpPr>
          <p:cNvPr id="2" name="Content Placeholder 1"/>
          <p:cNvSpPr>
            <a:spLocks noGrp="1"/>
          </p:cNvSpPr>
          <p:nvPr>
            <p:ph idx="1"/>
          </p:nvPr>
        </p:nvSpPr>
        <p:spPr>
          <a:xfrm>
            <a:off x="533400" y="2438400"/>
            <a:ext cx="8229600" cy="3695891"/>
          </a:xfrm>
        </p:spPr>
        <p:txBody>
          <a:bodyPr/>
          <a:lstStyle/>
          <a:p>
            <a:pPr marL="109728" indent="0" algn="just">
              <a:buNone/>
            </a:pPr>
            <a:r>
              <a:rPr lang="en-US" sz="2800" dirty="0" smtClean="0">
                <a:solidFill>
                  <a:schemeClr val="tx1"/>
                </a:solidFill>
              </a:rPr>
              <a:t>In this age, man began streamlining tools with the discovery of flint. This hard stone was easily sharpened and it became an effective material for creating weapons and tools.</a:t>
            </a:r>
          </a:p>
          <a:p>
            <a:pPr marL="109728" indent="0" algn="just">
              <a:buNone/>
            </a:pPr>
            <a:r>
              <a:rPr lang="en-US" sz="2800" dirty="0" smtClean="0">
                <a:solidFill>
                  <a:schemeClr val="tx1"/>
                </a:solidFill>
              </a:rPr>
              <a:t>At </a:t>
            </a:r>
            <a:r>
              <a:rPr lang="en-US" sz="2800" dirty="0">
                <a:solidFill>
                  <a:schemeClr val="tx1"/>
                </a:solidFill>
              </a:rPr>
              <a:t>this time, humans also began settling in one area, although they still relied on hunting and gathering to sustain themselves.</a:t>
            </a:r>
          </a:p>
          <a:p>
            <a:pPr marL="109728" indent="0">
              <a:buNone/>
            </a:pPr>
            <a:endParaRPr lang="en-US" sz="3200" b="1" dirty="0">
              <a:solidFill>
                <a:schemeClr val="accent2"/>
              </a:solidFill>
            </a:endParaRPr>
          </a:p>
        </p:txBody>
      </p:sp>
    </p:spTree>
    <p:extLst>
      <p:ext uri="{BB962C8B-B14F-4D97-AF65-F5344CB8AC3E}">
        <p14:creationId xmlns:p14="http://schemas.microsoft.com/office/powerpoint/2010/main" val="236003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714" y="609600"/>
            <a:ext cx="8229600" cy="1143000"/>
          </a:xfrm>
        </p:spPr>
        <p:txBody>
          <a:bodyPr>
            <a:noAutofit/>
          </a:bodyPr>
          <a:lstStyle/>
          <a:p>
            <a:pPr algn="ctr"/>
            <a:r>
              <a:rPr lang="en-US" sz="3600" b="1" dirty="0" smtClean="0">
                <a:solidFill>
                  <a:schemeClr val="accent2"/>
                </a:solidFill>
              </a:rPr>
              <a:t/>
            </a:r>
            <a:br>
              <a:rPr lang="en-US" sz="3600" b="1" dirty="0" smtClean="0">
                <a:solidFill>
                  <a:schemeClr val="accent2"/>
                </a:solidFill>
              </a:rPr>
            </a:br>
            <a:r>
              <a:rPr lang="en-US" sz="3600" b="1" dirty="0" smtClean="0">
                <a:solidFill>
                  <a:schemeClr val="accent2"/>
                </a:solidFill>
              </a:rPr>
              <a:t>Neolithic </a:t>
            </a:r>
            <a:r>
              <a:rPr lang="en-US" sz="3600" b="1" dirty="0">
                <a:solidFill>
                  <a:schemeClr val="accent2"/>
                </a:solidFill>
              </a:rPr>
              <a:t>or “New” Stone Age</a:t>
            </a:r>
            <a:br>
              <a:rPr lang="en-US" sz="3600" b="1" dirty="0">
                <a:solidFill>
                  <a:schemeClr val="accent2"/>
                </a:solidFill>
              </a:rPr>
            </a:br>
            <a:endParaRPr lang="en-US" sz="3600" dirty="0"/>
          </a:p>
        </p:txBody>
      </p:sp>
      <p:sp>
        <p:nvSpPr>
          <p:cNvPr id="2" name="Content Placeholder 1"/>
          <p:cNvSpPr>
            <a:spLocks noGrp="1"/>
          </p:cNvSpPr>
          <p:nvPr>
            <p:ph idx="1"/>
          </p:nvPr>
        </p:nvSpPr>
        <p:spPr>
          <a:xfrm>
            <a:off x="457200" y="2286000"/>
            <a:ext cx="8229600" cy="3733800"/>
          </a:xfrm>
        </p:spPr>
        <p:txBody>
          <a:bodyPr>
            <a:normAutofit fontScale="92500" lnSpcReduction="20000"/>
          </a:bodyPr>
          <a:lstStyle/>
          <a:p>
            <a:pPr marL="395478" indent="-285750" algn="just">
              <a:buFont typeface="Wingdings" panose="05000000000000000000" pitchFamily="2" charset="2"/>
              <a:buChar char="Ø"/>
            </a:pPr>
            <a:r>
              <a:rPr lang="en-US" sz="2400" dirty="0" smtClean="0">
                <a:solidFill>
                  <a:schemeClr val="tx1"/>
                </a:solidFill>
              </a:rPr>
              <a:t>About 11,000 years ago, most likely due to the increase in settlements, agriculture was developed. Ancient man, having accumulated a substantial knowledge of edible plants, must have experimented in replanting certain varieties within the vicinity of settlements, the beginnings of farming communities.</a:t>
            </a:r>
          </a:p>
          <a:p>
            <a:pPr marL="395478" indent="-285750" algn="just"/>
            <a:r>
              <a:rPr lang="en-US" sz="2400" dirty="0" smtClean="0">
                <a:solidFill>
                  <a:schemeClr val="tx1"/>
                </a:solidFill>
              </a:rPr>
              <a:t>Additionally</a:t>
            </a:r>
            <a:r>
              <a:rPr lang="en-US" sz="2400" dirty="0">
                <a:solidFill>
                  <a:schemeClr val="tx1"/>
                </a:solidFill>
              </a:rPr>
              <a:t>, the </a:t>
            </a:r>
            <a:r>
              <a:rPr lang="en-US" sz="2400" dirty="0" smtClean="0">
                <a:solidFill>
                  <a:schemeClr val="tx1"/>
                </a:solidFill>
              </a:rPr>
              <a:t>domestication</a:t>
            </a:r>
            <a:r>
              <a:rPr lang="en-US" sz="2400" dirty="0">
                <a:solidFill>
                  <a:schemeClr val="tx1"/>
                </a:solidFill>
              </a:rPr>
              <a:t> of wild animals allowed settlers to have more convenient access to protein. And the use of stone, </a:t>
            </a:r>
            <a:r>
              <a:rPr lang="en-US" sz="2400" dirty="0" smtClean="0">
                <a:solidFill>
                  <a:schemeClr val="tx1"/>
                </a:solidFill>
              </a:rPr>
              <a:t>and </a:t>
            </a:r>
            <a:r>
              <a:rPr lang="en-US" sz="2400" dirty="0">
                <a:solidFill>
                  <a:schemeClr val="tx1"/>
                </a:solidFill>
              </a:rPr>
              <a:t>wood as materials led to the development of highly productive tools, such as plows and the mortar and pestle. The quality of life greatly improved as a result.</a:t>
            </a:r>
          </a:p>
          <a:p>
            <a:pPr marL="109728" indent="0">
              <a:buNone/>
            </a:pPr>
            <a:endParaRPr lang="en-US" sz="3200" b="1" dirty="0">
              <a:solidFill>
                <a:schemeClr val="accent2"/>
              </a:solidFill>
            </a:endParaRPr>
          </a:p>
        </p:txBody>
      </p:sp>
    </p:spTree>
    <p:extLst>
      <p:ext uri="{BB962C8B-B14F-4D97-AF65-F5344CB8AC3E}">
        <p14:creationId xmlns:p14="http://schemas.microsoft.com/office/powerpoint/2010/main" val="3054179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sz="3200" dirty="0" smtClean="0"/>
              <a:t>To Be Continue…..</a:t>
            </a:r>
            <a:endParaRPr lang="en-US" sz="3200" dirty="0"/>
          </a:p>
        </p:txBody>
      </p:sp>
      <p:sp>
        <p:nvSpPr>
          <p:cNvPr id="2" name="Content Placeholder 1"/>
          <p:cNvSpPr>
            <a:spLocks noGrp="1"/>
          </p:cNvSpPr>
          <p:nvPr>
            <p:ph idx="1"/>
          </p:nvPr>
        </p:nvSpPr>
        <p:spPr>
          <a:xfrm>
            <a:off x="864382" y="2489200"/>
            <a:ext cx="7670018" cy="3530600"/>
          </a:xfrm>
        </p:spPr>
        <p:txBody>
          <a:bodyPr/>
          <a:lstStyle/>
          <a:p>
            <a:r>
              <a:rPr lang="en-US" sz="2800" b="1" dirty="0" smtClean="0">
                <a:solidFill>
                  <a:schemeClr val="accent2"/>
                </a:solidFill>
              </a:rPr>
              <a:t>FIRST TOWNS DEVEOLP IN NEOLITHIC AGE</a:t>
            </a:r>
          </a:p>
          <a:p>
            <a:pPr marL="109728" indent="0">
              <a:buNone/>
            </a:pPr>
            <a:endParaRPr lang="en-US" b="1" dirty="0" smtClean="0">
              <a:solidFill>
                <a:schemeClr val="accent2"/>
              </a:solidFill>
            </a:endParaRPr>
          </a:p>
          <a:p>
            <a:pPr marL="624078" indent="-514350">
              <a:buAutoNum type="arabicPeriod"/>
            </a:pPr>
            <a:r>
              <a:rPr lang="en-US" sz="2800" b="1" dirty="0" smtClean="0">
                <a:solidFill>
                  <a:schemeClr val="tx1"/>
                </a:solidFill>
              </a:rPr>
              <a:t>Catal </a:t>
            </a:r>
            <a:r>
              <a:rPr lang="en-US" sz="2800" b="1" dirty="0" err="1" smtClean="0">
                <a:solidFill>
                  <a:schemeClr val="tx1"/>
                </a:solidFill>
              </a:rPr>
              <a:t>Huyuk</a:t>
            </a:r>
            <a:r>
              <a:rPr lang="en-US" sz="2800" b="1" dirty="0" smtClean="0">
                <a:solidFill>
                  <a:schemeClr val="tx1"/>
                </a:solidFill>
              </a:rPr>
              <a:t> (Modern Turkey)</a:t>
            </a:r>
          </a:p>
          <a:p>
            <a:pPr marL="624078" indent="-514350">
              <a:buAutoNum type="arabicPeriod"/>
            </a:pPr>
            <a:r>
              <a:rPr lang="en-US" sz="2800" b="1" dirty="0">
                <a:solidFill>
                  <a:schemeClr val="tx1"/>
                </a:solidFill>
              </a:rPr>
              <a:t> </a:t>
            </a:r>
            <a:r>
              <a:rPr lang="en-US" sz="2800" b="1" dirty="0" err="1" smtClean="0">
                <a:solidFill>
                  <a:schemeClr val="tx1"/>
                </a:solidFill>
              </a:rPr>
              <a:t>Jerico</a:t>
            </a:r>
            <a:r>
              <a:rPr lang="en-US" sz="2800" b="1" dirty="0" smtClean="0">
                <a:solidFill>
                  <a:schemeClr val="tx1"/>
                </a:solidFill>
              </a:rPr>
              <a:t> (Modern Israel)</a:t>
            </a:r>
          </a:p>
          <a:p>
            <a:pPr marL="109728" indent="0">
              <a:buNone/>
            </a:pPr>
            <a:endParaRPr lang="en-US" b="1" dirty="0" smtClean="0"/>
          </a:p>
          <a:p>
            <a:pPr marL="109728" indent="0">
              <a:buNone/>
            </a:pPr>
            <a:endParaRPr lang="en-US" b="1" dirty="0" smtClean="0"/>
          </a:p>
          <a:p>
            <a:pPr marL="109728" indent="0">
              <a:buNone/>
            </a:pPr>
            <a:endParaRPr lang="en-US" b="1" dirty="0"/>
          </a:p>
        </p:txBody>
      </p:sp>
    </p:spTree>
    <p:extLst>
      <p:ext uri="{BB962C8B-B14F-4D97-AF65-F5344CB8AC3E}">
        <p14:creationId xmlns:p14="http://schemas.microsoft.com/office/powerpoint/2010/main" val="677336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1280</TotalTime>
  <Words>745</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Ion Boardroom</vt:lpstr>
      <vt:lpstr>LECTURE 1 HISTORY OF CIVILIZATION AND GROWTH OF COMMUNITIES</vt:lpstr>
      <vt:lpstr>Define History</vt:lpstr>
      <vt:lpstr>WHY TO STUDY URBAN PLANNING HISTORY </vt:lpstr>
      <vt:lpstr>CIVILIZATION </vt:lpstr>
      <vt:lpstr>Prehistoric human life </vt:lpstr>
      <vt:lpstr>Paleolithic or “Old” Stone Age </vt:lpstr>
      <vt:lpstr>Mesolithic or “Middle” Stone Age </vt:lpstr>
      <vt:lpstr> Neolithic or “New” Stone Age </vt:lpstr>
      <vt:lpstr>To Be Continue…..</vt:lpstr>
      <vt:lpstr>To Be Continue…..</vt:lpstr>
      <vt:lpstr>BRONZE AGE</vt:lpstr>
      <vt:lpstr>To Be Continue…..</vt:lpstr>
      <vt:lpstr>IRON AGE</vt:lpstr>
      <vt:lpstr>LIFE IN THE IRON AGE</vt:lpstr>
      <vt:lpstr>ACTIVITY AREA IN THE ROUND HOUSE</vt:lpstr>
      <vt:lpstr>IMPORTANT FEATURES OF IRON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Man and Civilization</dc:title>
  <dc:creator>ha</dc:creator>
  <cp:lastModifiedBy>Home</cp:lastModifiedBy>
  <cp:revision>110</cp:revision>
  <dcterms:created xsi:type="dcterms:W3CDTF">2014-03-04T19:50:12Z</dcterms:created>
  <dcterms:modified xsi:type="dcterms:W3CDTF">2020-04-14T08:59:16Z</dcterms:modified>
</cp:coreProperties>
</file>